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98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5E134-8F38-431F-8644-97EDF24EC1B1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866F3-3674-4E80-BB0D-F9BE6258DA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8975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866F3-3674-4E80-BB0D-F9BE6258DA8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42127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866F3-3674-4E80-BB0D-F9BE6258DA8A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6997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57509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4242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47567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760964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26699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33487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65738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35303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1751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8604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4214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8119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0424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2958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3395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4524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3700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0C6C90-FA2E-408F-B9A1-68932726A5C3}" type="datetimeFigureOut">
              <a:rPr lang="it-IT" smtClean="0"/>
              <a:pPr/>
              <a:t>17/09/2018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88534B-666D-4E0D-9F38-0B922C66E8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7149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0541015">
            <a:off x="420153" y="704728"/>
            <a:ext cx="7533524" cy="276652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Sottosopra				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21299592">
            <a:off x="554462" y="3446830"/>
            <a:ext cx="7512060" cy="550333"/>
          </a:xfrm>
        </p:spPr>
        <p:txBody>
          <a:bodyPr/>
          <a:lstStyle/>
          <a:p>
            <a:r>
              <a:rPr lang="it-IT" dirty="0" smtClean="0"/>
              <a:t>DIAMO I NUMERI???</a:t>
            </a:r>
            <a:endParaRPr lang="it-IT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 rot="21420000">
            <a:off x="466607" y="4604689"/>
            <a:ext cx="7694516" cy="18609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24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Genova 5-8 luglio 2016</a:t>
            </a:r>
          </a:p>
          <a:p>
            <a:r>
              <a:rPr lang="it-IT" dirty="0"/>
              <a:t>Cantieri per la </a:t>
            </a:r>
            <a:r>
              <a:rPr lang="it-IT" dirty="0" smtClean="0"/>
              <a:t>formazione</a:t>
            </a:r>
          </a:p>
          <a:p>
            <a:pPr>
              <a:spcBef>
                <a:spcPts val="2400"/>
              </a:spcBef>
            </a:pPr>
            <a:endParaRPr lang="it-IT" sz="1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2400"/>
              </a:spcBef>
            </a:pPr>
            <a:r>
              <a:rPr lang="it-IT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cura di </a:t>
            </a:r>
            <a:r>
              <a:rPr lang="it-IT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luciA</a:t>
            </a:r>
            <a:r>
              <a:rPr lang="it-IT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t-IT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leporatti</a:t>
            </a:r>
            <a:endParaRPr lang="it-IT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1026" name="Picture 2" descr="http://www.mce-fimem.it/wp-content/uploads/2016/03/image-e1464410776749-150x100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6592">
            <a:off x="6084803" y="135439"/>
            <a:ext cx="1428750" cy="95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mce-fimem.it/wp-content/uploads/2015/02/logoMCEbl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71754">
            <a:off x="326059" y="530942"/>
            <a:ext cx="934014" cy="8996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61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iscritti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332090" y="1938846"/>
            <a:ext cx="7796030" cy="3673066"/>
          </a:xfrm>
        </p:spPr>
        <p:txBody>
          <a:bodyPr>
            <a:normAutofit/>
          </a:bodyPr>
          <a:lstStyle/>
          <a:p>
            <a:r>
              <a:rPr lang="it-IT" dirty="0" smtClean="0"/>
              <a:t>110 iscritti, 94 donne e 16 uomini</a:t>
            </a:r>
          </a:p>
          <a:p>
            <a:endParaRPr lang="it-IT" dirty="0" smtClean="0"/>
          </a:p>
          <a:p>
            <a:r>
              <a:rPr lang="it-IT" dirty="0" smtClean="0"/>
              <a:t>32 iscritti (29%)  fanno parte del </a:t>
            </a:r>
            <a:r>
              <a:rPr lang="it-IT" dirty="0" err="1" smtClean="0"/>
              <a:t>mce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/>
              <a:t>20 membri dello staff</a:t>
            </a:r>
          </a:p>
          <a:p>
            <a:endParaRPr lang="it-IT" dirty="0"/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514351" y="5722998"/>
            <a:ext cx="7512060" cy="5503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24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Genova 5-8 luglio 2016</a:t>
            </a:r>
            <a:endParaRPr lang="it-IT" dirty="0"/>
          </a:p>
        </p:txBody>
      </p:sp>
      <p:pic>
        <p:nvPicPr>
          <p:cNvPr id="7" name="Picture 2" descr="http://www.mce-fimem.it/wp-content/uploads/2016/03/image-e1464410776749-150x100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6592">
            <a:off x="6984455" y="209551"/>
            <a:ext cx="1428750" cy="95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uppo 14"/>
          <p:cNvGrpSpPr/>
          <p:nvPr/>
        </p:nvGrpSpPr>
        <p:grpSpPr>
          <a:xfrm>
            <a:off x="5065364" y="2081910"/>
            <a:ext cx="3246649" cy="948681"/>
            <a:chOff x="5126869" y="2314451"/>
            <a:chExt cx="3246649" cy="948681"/>
          </a:xfrm>
        </p:grpSpPr>
        <p:pic>
          <p:nvPicPr>
            <p:cNvPr id="1026" name="Picture 2" descr="http://www.associazionelatorre.com/wp-content/uploads/2012/02/maschio_femmina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47201" t="4178"/>
            <a:stretch/>
          </p:blipFill>
          <p:spPr bwMode="auto">
            <a:xfrm>
              <a:off x="5126869" y="2332886"/>
              <a:ext cx="501986" cy="91102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www.associazionelatorre.com/wp-content/uploads/2012/02/maschio_femmina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46666"/>
            <a:stretch/>
          </p:blipFill>
          <p:spPr bwMode="auto">
            <a:xfrm>
              <a:off x="5610562" y="2323668"/>
              <a:ext cx="490795" cy="920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www.associazionelatorre.com/wp-content/uploads/2012/02/maschio_femmina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46666"/>
            <a:stretch/>
          </p:blipFill>
          <p:spPr bwMode="auto">
            <a:xfrm>
              <a:off x="6099123" y="2332886"/>
              <a:ext cx="490795" cy="920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www.associazionelatorre.com/wp-content/uploads/2012/02/maschio_femmina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46666"/>
            <a:stretch/>
          </p:blipFill>
          <p:spPr bwMode="auto">
            <a:xfrm>
              <a:off x="7004137" y="2342894"/>
              <a:ext cx="490795" cy="920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ttp://www.associazionelatorre.com/wp-content/uploads/2012/02/maschio_femmina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46666"/>
            <a:stretch/>
          </p:blipFill>
          <p:spPr bwMode="auto">
            <a:xfrm>
              <a:off x="7453432" y="2342894"/>
              <a:ext cx="490795" cy="920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http://www.associazionelatorre.com/wp-content/uploads/2012/02/maschio_femmina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46666"/>
            <a:stretch/>
          </p:blipFill>
          <p:spPr bwMode="auto">
            <a:xfrm>
              <a:off x="7882723" y="2342894"/>
              <a:ext cx="490795" cy="920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://www.associazionelatorre.com/wp-content/uploads/2012/02/maschio_femmina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-2003" r="49016"/>
            <a:stretch/>
          </p:blipFill>
          <p:spPr bwMode="auto">
            <a:xfrm>
              <a:off x="6472329" y="2314451"/>
              <a:ext cx="562179" cy="93867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67091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1" y="103643"/>
            <a:ext cx="7797662" cy="1151965"/>
          </a:xfrm>
        </p:spPr>
        <p:txBody>
          <a:bodyPr/>
          <a:lstStyle/>
          <a:p>
            <a:r>
              <a:rPr lang="it-IT" dirty="0" smtClean="0"/>
              <a:t>Gli iscritti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309716" y="1687994"/>
            <a:ext cx="4218039" cy="1320631"/>
          </a:xfrm>
        </p:spPr>
        <p:txBody>
          <a:bodyPr>
            <a:noAutofit/>
          </a:bodyPr>
          <a:lstStyle/>
          <a:p>
            <a:endParaRPr lang="it-IT" dirty="0" smtClean="0"/>
          </a:p>
          <a:p>
            <a:r>
              <a:rPr lang="it-IT" sz="1400" dirty="0" smtClean="0"/>
              <a:t>ETA’ MEDIA = 45 ANNI, </a:t>
            </a:r>
          </a:p>
          <a:p>
            <a:r>
              <a:rPr lang="it-IT" sz="1400" dirty="0" err="1" smtClean="0"/>
              <a:t>Eta’</a:t>
            </a:r>
            <a:r>
              <a:rPr lang="it-IT" sz="1400" dirty="0" smtClean="0"/>
              <a:t> minima = 23 anni</a:t>
            </a:r>
          </a:p>
          <a:p>
            <a:r>
              <a:rPr lang="it-IT" sz="1400" dirty="0" smtClean="0"/>
              <a:t>Età  massima = 62.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514351" y="5722998"/>
            <a:ext cx="7512060" cy="5503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24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Genova 5-8 luglio 2016</a:t>
            </a:r>
            <a:endParaRPr lang="it-IT" dirty="0"/>
          </a:p>
        </p:txBody>
      </p:sp>
      <p:pic>
        <p:nvPicPr>
          <p:cNvPr id="7" name="Picture 2" descr="http://www.mce-fimem.it/wp-content/uploads/2016/03/image-e1464410776749-150x100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6592">
            <a:off x="6984455" y="209551"/>
            <a:ext cx="1428750" cy="95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59718727"/>
              </p:ext>
            </p:extLst>
          </p:nvPr>
        </p:nvGraphicFramePr>
        <p:xfrm>
          <a:off x="191729" y="3021260"/>
          <a:ext cx="3921309" cy="2028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5063">
                  <a:extLst>
                    <a:ext uri="{9D8B030D-6E8A-4147-A177-3AD203B41FA5}">
                      <a16:colId xmlns:a16="http://schemas.microsoft.com/office/drawing/2014/main" xmlns="" val="645230604"/>
                    </a:ext>
                  </a:extLst>
                </a:gridCol>
                <a:gridCol w="1616844">
                  <a:extLst>
                    <a:ext uri="{9D8B030D-6E8A-4147-A177-3AD203B41FA5}">
                      <a16:colId xmlns:a16="http://schemas.microsoft.com/office/drawing/2014/main" xmlns="" val="3534348501"/>
                    </a:ext>
                  </a:extLst>
                </a:gridCol>
                <a:gridCol w="1189402">
                  <a:extLst>
                    <a:ext uri="{9D8B030D-6E8A-4147-A177-3AD203B41FA5}">
                      <a16:colId xmlns:a16="http://schemas.microsoft.com/office/drawing/2014/main" xmlns="" val="3459502433"/>
                    </a:ext>
                  </a:extLst>
                </a:gridCol>
              </a:tblGrid>
              <a:tr h="4648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Fascia di età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Iscritti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sul totale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6689052"/>
                  </a:ext>
                </a:extLst>
              </a:tr>
              <a:tr h="2568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15-24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76385941"/>
                  </a:ext>
                </a:extLst>
              </a:tr>
              <a:tr h="2568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25-44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82646227"/>
                  </a:ext>
                </a:extLst>
              </a:tr>
              <a:tr h="2568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45-60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12904627"/>
                  </a:ext>
                </a:extLst>
              </a:tr>
              <a:tr h="2568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&gt;60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72818549"/>
                  </a:ext>
                </a:extLst>
              </a:tr>
              <a:tr h="27983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9544207"/>
                  </a:ext>
                </a:extLst>
              </a:tr>
              <a:tr h="25682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34779974"/>
                  </a:ext>
                </a:extLst>
              </a:tr>
            </a:tbl>
          </a:graphicData>
        </a:graphic>
      </p:graphicFrame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12243" y="1687994"/>
            <a:ext cx="3014168" cy="34807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99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1" y="247154"/>
            <a:ext cx="7797662" cy="1151965"/>
          </a:xfrm>
        </p:spPr>
        <p:txBody>
          <a:bodyPr/>
          <a:lstStyle/>
          <a:p>
            <a:r>
              <a:rPr lang="it-IT" sz="3200" dirty="0" smtClean="0"/>
              <a:t>Gli iscritti: </a:t>
            </a:r>
            <a:br>
              <a:rPr lang="it-IT" sz="3200" dirty="0" smtClean="0"/>
            </a:br>
            <a:r>
              <a:rPr lang="it-IT" sz="3200" cap="none" dirty="0" smtClean="0"/>
              <a:t>provenienza geografica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515983" y="2124787"/>
            <a:ext cx="7796030" cy="3311189"/>
          </a:xfrm>
        </p:spPr>
        <p:txBody>
          <a:bodyPr/>
          <a:lstStyle/>
          <a:p>
            <a:r>
              <a:rPr lang="it-IT" dirty="0" smtClean="0"/>
              <a:t>101  (92%) </a:t>
            </a:r>
            <a:r>
              <a:rPr lang="it-IT" cap="none" dirty="0" smtClean="0"/>
              <a:t>sono italiani,  8 svizzeri</a:t>
            </a:r>
          </a:p>
          <a:p>
            <a:r>
              <a:rPr lang="it-IT" cap="none" dirty="0" smtClean="0"/>
              <a:t>Il 55% (60 partecipanti) sono liguri</a:t>
            </a:r>
          </a:p>
          <a:p>
            <a:r>
              <a:rPr lang="it-IT" cap="none" dirty="0" smtClean="0"/>
              <a:t>Le province più rappresentate sono: Genova (56), Chieti (6), Roma (6), Pisa (4), Savona (4)</a:t>
            </a:r>
          </a:p>
          <a:p>
            <a:endParaRPr lang="it-IT" cap="none" dirty="0" smtClean="0"/>
          </a:p>
          <a:p>
            <a:endParaRPr lang="it-IT" dirty="0"/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514351" y="5722998"/>
            <a:ext cx="7512060" cy="5503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24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Genova 5-8 luglio 2016</a:t>
            </a:r>
            <a:endParaRPr lang="it-IT" dirty="0"/>
          </a:p>
        </p:txBody>
      </p:sp>
      <p:pic>
        <p:nvPicPr>
          <p:cNvPr id="7" name="Picture 2" descr="http://www.mce-fimem.it/wp-content/uploads/2016/03/image-e1464410776749-150x10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6592">
            <a:off x="6984455" y="209551"/>
            <a:ext cx="1428750" cy="95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52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mce-fimem.it/wp-content/uploads/2016/03/image-e1464410776749-150x100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6592">
            <a:off x="6984455" y="209551"/>
            <a:ext cx="1428750" cy="95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514351" y="5733711"/>
            <a:ext cx="7512060" cy="5503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24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Genova 5-8 luglio 2016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61124571"/>
              </p:ext>
            </p:extLst>
          </p:nvPr>
        </p:nvGraphicFramePr>
        <p:xfrm>
          <a:off x="4447936" y="1795489"/>
          <a:ext cx="3864077" cy="3552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3997">
                  <a:extLst>
                    <a:ext uri="{9D8B030D-6E8A-4147-A177-3AD203B41FA5}">
                      <a16:colId xmlns:a16="http://schemas.microsoft.com/office/drawing/2014/main" xmlns="" val="2150653362"/>
                    </a:ext>
                  </a:extLst>
                </a:gridCol>
                <a:gridCol w="1780080">
                  <a:extLst>
                    <a:ext uri="{9D8B030D-6E8A-4147-A177-3AD203B41FA5}">
                      <a16:colId xmlns:a16="http://schemas.microsoft.com/office/drawing/2014/main" xmlns="" val="2828896819"/>
                    </a:ext>
                  </a:extLst>
                </a:gridCol>
              </a:tblGrid>
              <a:tr h="1951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Numero di iscritti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83132079"/>
                  </a:ext>
                </a:extLst>
              </a:tr>
              <a:tr h="2769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Liguria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37758973"/>
                  </a:ext>
                </a:extLst>
              </a:tr>
              <a:tr h="2769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Toscana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34975511"/>
                  </a:ext>
                </a:extLst>
              </a:tr>
              <a:tr h="2769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Piemonte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63225673"/>
                  </a:ext>
                </a:extLst>
              </a:tr>
              <a:tr h="2769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Lazio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42927661"/>
                  </a:ext>
                </a:extLst>
              </a:tr>
              <a:tr h="2769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Abruzzo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05048492"/>
                  </a:ext>
                </a:extLst>
              </a:tr>
              <a:tr h="2769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Emilia-Romagna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1498583"/>
                  </a:ext>
                </a:extLst>
              </a:tr>
              <a:tr h="2769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Veneto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446188"/>
                  </a:ext>
                </a:extLst>
              </a:tr>
              <a:tr h="2769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Sardegna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76340728"/>
                  </a:ext>
                </a:extLst>
              </a:tr>
              <a:tr h="2769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Lombardia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9181449"/>
                  </a:ext>
                </a:extLst>
              </a:tr>
              <a:tr h="2769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Puglia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4539945"/>
                  </a:ext>
                </a:extLst>
              </a:tr>
              <a:tr h="2769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4477897"/>
                  </a:ext>
                </a:extLst>
              </a:tr>
              <a:tr h="8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5074787"/>
                  </a:ext>
                </a:extLst>
              </a:tr>
            </a:tbl>
          </a:graphicData>
        </a:graphic>
      </p:graphicFrame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514351" y="115994"/>
            <a:ext cx="7797662" cy="1151965"/>
          </a:xfrm>
        </p:spPr>
        <p:txBody>
          <a:bodyPr/>
          <a:lstStyle/>
          <a:p>
            <a:r>
              <a:rPr lang="it-IT" sz="3200" dirty="0" smtClean="0"/>
              <a:t>Gli iscritti: </a:t>
            </a:r>
            <a:br>
              <a:rPr lang="it-IT" sz="3200" dirty="0" smtClean="0"/>
            </a:br>
            <a:r>
              <a:rPr lang="it-IT" sz="3200" cap="none" dirty="0" smtClean="0"/>
              <a:t>provenienza geografica</a:t>
            </a:r>
            <a:endParaRPr lang="it-IT" sz="3200" dirty="0"/>
          </a:p>
        </p:txBody>
      </p:sp>
      <p:grpSp>
        <p:nvGrpSpPr>
          <p:cNvPr id="9" name="Gruppo 8"/>
          <p:cNvGrpSpPr/>
          <p:nvPr/>
        </p:nvGrpSpPr>
        <p:grpSpPr>
          <a:xfrm>
            <a:off x="514351" y="1511106"/>
            <a:ext cx="3443026" cy="3837266"/>
            <a:chOff x="514351" y="1511106"/>
            <a:chExt cx="3443026" cy="3837266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 rotWithShape="1">
            <a:blip r:embed="rId3" cstate="print"/>
            <a:srcRect l="28348" t="2100" r="28677" b="13390"/>
            <a:stretch/>
          </p:blipFill>
          <p:spPr>
            <a:xfrm>
              <a:off x="514351" y="1511106"/>
              <a:ext cx="3443026" cy="3837266"/>
            </a:xfrm>
            <a:prstGeom prst="rect">
              <a:avLst/>
            </a:prstGeom>
          </p:spPr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71577" y="1578213"/>
              <a:ext cx="685800" cy="1400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4977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1" y="228601"/>
            <a:ext cx="7797662" cy="1151965"/>
          </a:xfrm>
        </p:spPr>
        <p:txBody>
          <a:bodyPr/>
          <a:lstStyle/>
          <a:p>
            <a:r>
              <a:rPr lang="it-IT" sz="3200" dirty="0" smtClean="0"/>
              <a:t>Gli iscritti: </a:t>
            </a:r>
            <a:br>
              <a:rPr lang="it-IT" sz="3200" dirty="0" smtClean="0"/>
            </a:br>
            <a:r>
              <a:rPr lang="it-IT" sz="3200" cap="none" dirty="0" smtClean="0"/>
              <a:t>profilo professionale</a:t>
            </a:r>
            <a:endParaRPr lang="it-IT" sz="3200" dirty="0"/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514351" y="5722998"/>
            <a:ext cx="7512060" cy="5503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24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Genova 5-8 luglio 2016</a:t>
            </a:r>
            <a:endParaRPr lang="it-IT" dirty="0"/>
          </a:p>
        </p:txBody>
      </p:sp>
      <p:pic>
        <p:nvPicPr>
          <p:cNvPr id="7" name="Picture 2" descr="http://www.mce-fimem.it/wp-content/uploads/2016/03/image-e1464410776749-150x10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6592">
            <a:off x="6984455" y="209551"/>
            <a:ext cx="1428750" cy="95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9502383"/>
              </p:ext>
            </p:extLst>
          </p:nvPr>
        </p:nvGraphicFramePr>
        <p:xfrm>
          <a:off x="248880" y="1566925"/>
          <a:ext cx="3659443" cy="2819400"/>
        </p:xfrm>
        <a:graphic>
          <a:graphicData uri="http://schemas.openxmlformats.org/drawingml/2006/table">
            <a:tbl>
              <a:tblPr/>
              <a:tblGrid>
                <a:gridCol w="1570141">
                  <a:extLst>
                    <a:ext uri="{9D8B030D-6E8A-4147-A177-3AD203B41FA5}">
                      <a16:colId xmlns:a16="http://schemas.microsoft.com/office/drawing/2014/main" xmlns="" val="2040761613"/>
                    </a:ext>
                  </a:extLst>
                </a:gridCol>
                <a:gridCol w="963770">
                  <a:extLst>
                    <a:ext uri="{9D8B030D-6E8A-4147-A177-3AD203B41FA5}">
                      <a16:colId xmlns:a16="http://schemas.microsoft.com/office/drawing/2014/main" xmlns="" val="1882685166"/>
                    </a:ext>
                  </a:extLst>
                </a:gridCol>
                <a:gridCol w="1125532">
                  <a:extLst>
                    <a:ext uri="{9D8B030D-6E8A-4147-A177-3AD203B41FA5}">
                      <a16:colId xmlns:a16="http://schemas.microsoft.com/office/drawing/2014/main" xmlns="" val="3492959030"/>
                    </a:ext>
                  </a:extLst>
                </a:gridCol>
              </a:tblGrid>
              <a:tr h="340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Iscritti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Numero di iscritti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3180847"/>
                  </a:ext>
                </a:extLst>
              </a:tr>
              <a:tr h="17336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Insegnante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9038371"/>
                  </a:ext>
                </a:extLst>
              </a:tr>
              <a:tr h="3409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Insegnate di sostegno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099337"/>
                  </a:ext>
                </a:extLst>
              </a:tr>
              <a:tr h="17336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Educatore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2205455"/>
                  </a:ext>
                </a:extLst>
              </a:tr>
              <a:tr h="17336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3121957"/>
                  </a:ext>
                </a:extLst>
              </a:tr>
              <a:tr h="17336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0786071"/>
                  </a:ext>
                </a:extLst>
              </a:tr>
              <a:tr h="17336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1405400"/>
                  </a:ext>
                </a:extLst>
              </a:tr>
              <a:tr h="17336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4153098"/>
                  </a:ext>
                </a:extLst>
              </a:tr>
            </a:tbl>
          </a:graphicData>
        </a:graphic>
      </p:graphicFrame>
      <p:sp>
        <p:nvSpPr>
          <p:cNvPr id="13" name="Rettangolo 12"/>
          <p:cNvSpPr/>
          <p:nvPr/>
        </p:nvSpPr>
        <p:spPr>
          <a:xfrm>
            <a:off x="248880" y="4731496"/>
            <a:ext cx="8237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53 insegnati sono di scuola primaria, 9 della scuola dell’infanzia, 5 della scuola secondaria di I grado,  3 di II grado.</a:t>
            </a:r>
            <a:endParaRPr lang="it-IT" dirty="0"/>
          </a:p>
        </p:txBody>
      </p:sp>
      <p:pic>
        <p:nvPicPr>
          <p:cNvPr id="14" name="Immagine 1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536" r="17303"/>
          <a:stretch/>
        </p:blipFill>
        <p:spPr bwMode="auto">
          <a:xfrm>
            <a:off x="4076800" y="1600779"/>
            <a:ext cx="4409768" cy="2733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7469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vento">
  <a:themeElements>
    <a:clrScheme name="Evento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Evento">
      <a:maj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vento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TM04033927[[fn=Evento]]</Template>
  <TotalTime>186</TotalTime>
  <Words>256</Words>
  <Application>Microsoft Office PowerPoint</Application>
  <PresentationFormat>Presentazione su schermo (4:3)</PresentationFormat>
  <Paragraphs>102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Evento</vt:lpstr>
      <vt:lpstr>Sottosopra      </vt:lpstr>
      <vt:lpstr>Gli iscritti</vt:lpstr>
      <vt:lpstr>Gli iscritti</vt:lpstr>
      <vt:lpstr>Gli iscritti:  provenienza geografica</vt:lpstr>
      <vt:lpstr>Gli iscritti:  provenienza geografica</vt:lpstr>
      <vt:lpstr>Gli iscritti:  profilo professionale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Sottosopra</dc:title>
  <dc:creator>Lucia Leporatti</dc:creator>
  <cp:lastModifiedBy>Domenico</cp:lastModifiedBy>
  <cp:revision>16</cp:revision>
  <dcterms:created xsi:type="dcterms:W3CDTF">2016-06-21T18:53:38Z</dcterms:created>
  <dcterms:modified xsi:type="dcterms:W3CDTF">2018-09-17T15:37:27Z</dcterms:modified>
</cp:coreProperties>
</file>