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984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5E134-8F38-431F-8644-97EDF24EC1B1}" type="datetimeFigureOut">
              <a:rPr lang="it-IT" smtClean="0"/>
              <a:pPr/>
              <a:t>17/09/2018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866F3-3674-4E80-BB0D-F9BE6258DA8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98975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866F3-3674-4E80-BB0D-F9BE6258DA8A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942127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866F3-3674-4E80-BB0D-F9BE6258DA8A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669979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13" name="Freeform 12"/>
          <p:cNvSpPr/>
          <p:nvPr/>
        </p:nvSpPr>
        <p:spPr>
          <a:xfrm>
            <a:off x="-8467" y="-16933"/>
            <a:ext cx="8754534" cy="6451600"/>
          </a:xfrm>
          <a:custGeom>
            <a:avLst/>
            <a:gdLst/>
            <a:ahLst/>
            <a:cxnLst/>
            <a:rect l="l" t="t" r="r" b="b"/>
            <a:pathLst>
              <a:path w="8754534" h="6451600">
                <a:moveTo>
                  <a:pt x="8373534" y="0"/>
                </a:moveTo>
                <a:lnTo>
                  <a:pt x="8754534" y="5994400"/>
                </a:lnTo>
                <a:lnTo>
                  <a:pt x="0" y="6451600"/>
                </a:lnTo>
                <a:lnTo>
                  <a:pt x="0" y="0"/>
                </a:lnTo>
                <a:lnTo>
                  <a:pt x="8373534" y="0"/>
                </a:lnTo>
                <a:close/>
              </a:path>
            </a:pathLst>
          </a:cu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Freeform 22"/>
          <p:cNvSpPr/>
          <p:nvPr/>
        </p:nvSpPr>
        <p:spPr>
          <a:xfrm>
            <a:off x="-10379" y="4445000"/>
            <a:ext cx="8464695" cy="1715811"/>
          </a:xfrm>
          <a:custGeom>
            <a:avLst/>
            <a:gdLst/>
            <a:ahLst/>
            <a:cxnLst/>
            <a:rect l="l" t="t" r="r" b="b"/>
            <a:pathLst>
              <a:path w="8428428" h="1878553">
                <a:moveTo>
                  <a:pt x="0" y="438229"/>
                </a:moveTo>
                <a:lnTo>
                  <a:pt x="8343246" y="0"/>
                </a:lnTo>
                <a:lnTo>
                  <a:pt x="8428428" y="1424838"/>
                </a:lnTo>
                <a:lnTo>
                  <a:pt x="7515" y="1878553"/>
                </a:lnTo>
                <a:lnTo>
                  <a:pt x="0" y="438229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Freeform 28"/>
          <p:cNvSpPr/>
          <p:nvPr/>
        </p:nvSpPr>
        <p:spPr>
          <a:xfrm>
            <a:off x="-2864" y="0"/>
            <a:ext cx="5811235" cy="321615"/>
          </a:xfrm>
          <a:custGeom>
            <a:avLst/>
            <a:gdLst/>
            <a:ahLst/>
            <a:cxnLst/>
            <a:rect l="l" t="t" r="r" b="b"/>
            <a:pathLst>
              <a:path w="5811235" h="321615">
                <a:moveTo>
                  <a:pt x="0" y="0"/>
                </a:moveTo>
                <a:lnTo>
                  <a:pt x="5811235" y="0"/>
                </a:lnTo>
                <a:lnTo>
                  <a:pt x="1" y="321615"/>
                </a:lnTo>
                <a:cubicBezTo>
                  <a:pt x="1" y="214410"/>
                  <a:pt x="0" y="107205"/>
                  <a:pt x="0" y="0"/>
                </a:cubicBez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 rot="21420000">
            <a:off x="-170768" y="213023"/>
            <a:ext cx="8480534" cy="5746008"/>
          </a:xfrm>
          <a:custGeom>
            <a:avLst/>
            <a:gdLst/>
            <a:ahLst/>
            <a:cxnLst/>
            <a:rect l="l" t="t" r="r" b="b"/>
            <a:pathLst>
              <a:path w="11307378" h="5746008">
                <a:moveTo>
                  <a:pt x="11270997" y="0"/>
                </a:moveTo>
                <a:lnTo>
                  <a:pt x="11307378" y="5746008"/>
                </a:lnTo>
                <a:lnTo>
                  <a:pt x="1" y="574313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451416" y="668338"/>
            <a:ext cx="7533524" cy="2766528"/>
          </a:xfrm>
        </p:spPr>
        <p:txBody>
          <a:bodyPr anchor="b">
            <a:normAutofit/>
          </a:bodyPr>
          <a:lstStyle>
            <a:lvl1pPr algn="r">
              <a:defRPr sz="7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554462" y="3446830"/>
            <a:ext cx="7512060" cy="550333"/>
          </a:xfrm>
        </p:spPr>
        <p:txBody>
          <a:bodyPr anchor="t">
            <a:noAutofit/>
          </a:bodyPr>
          <a:lstStyle>
            <a:lvl1pPr marL="0" indent="0" algn="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3669071" y="4714242"/>
            <a:ext cx="4607740" cy="942356"/>
          </a:xfrm>
        </p:spPr>
        <p:txBody>
          <a:bodyPr/>
          <a:lstStyle>
            <a:lvl1pPr algn="ctr">
              <a:defRPr sz="4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80C6C90-FA2E-408F-B9A1-68932726A5C3}" type="datetimeFigureOut">
              <a:rPr lang="it-IT" smtClean="0"/>
              <a:pPr/>
              <a:t>17/09/2018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1420000">
            <a:off x="-12134" y="4954635"/>
            <a:ext cx="2987069" cy="918361"/>
          </a:xfrm>
        </p:spPr>
        <p:txBody>
          <a:bodyPr vert="horz" lIns="91440" tIns="45720" rIns="91440" bIns="45720" rtlCol="0" anchor="ctr"/>
          <a:lstStyle>
            <a:lvl1pPr algn="r">
              <a:defRPr lang="en-US" sz="4200" dirty="0"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7401518" y="3819948"/>
            <a:ext cx="680390" cy="49847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888534B-666D-4E0D-9F38-0B922C66E81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3" name="5-Point Star 32"/>
          <p:cNvSpPr/>
          <p:nvPr/>
        </p:nvSpPr>
        <p:spPr>
          <a:xfrm rot="21420000">
            <a:off x="3121951" y="5057183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575093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106333"/>
            <a:ext cx="7796031" cy="5888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351" y="685800"/>
            <a:ext cx="7794385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702923"/>
            <a:ext cx="7796046" cy="682472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C90-FA2E-408F-B9A1-68932726A5C3}" type="datetimeFigureOut">
              <a:rPr lang="it-IT" smtClean="0"/>
              <a:pPr/>
              <a:t>17/09/2018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534B-666D-4E0D-9F38-0B922C66E8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42426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77" cy="319490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106333"/>
            <a:ext cx="7796047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C90-FA2E-408F-B9A1-68932726A5C3}" type="datetimeFigureOut">
              <a:rPr lang="it-IT" smtClean="0"/>
              <a:pPr/>
              <a:t>17/09/2018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534B-666D-4E0D-9F38-0B922C66E8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447567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99" y="685800"/>
            <a:ext cx="7143765" cy="2916704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62698" y="3610032"/>
            <a:ext cx="6500967" cy="377768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106334"/>
            <a:ext cx="7797662" cy="12682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C90-FA2E-408F-B9A1-68932726A5C3}" type="datetimeFigureOut">
              <a:rPr lang="it-IT" smtClean="0"/>
              <a:pPr/>
              <a:t>17/09/2018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534B-666D-4E0D-9F38-0B922C66E81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TextBox 9"/>
          <p:cNvSpPr txBox="1"/>
          <p:nvPr/>
        </p:nvSpPr>
        <p:spPr>
          <a:xfrm>
            <a:off x="404280" y="88785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97147" y="290648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760964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723855"/>
            <a:ext cx="7796030" cy="251183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247468"/>
            <a:ext cx="7796030" cy="114064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C90-FA2E-408F-B9A1-68932726A5C3}" type="datetimeFigureOut">
              <a:rPr lang="it-IT" smtClean="0"/>
              <a:pPr/>
              <a:t>17/09/2018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534B-666D-4E0D-9F38-0B922C66E8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726699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2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52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5967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175966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7785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27785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C90-FA2E-408F-B9A1-68932726A5C3}" type="datetimeFigureOut">
              <a:rPr lang="it-IT" smtClean="0"/>
              <a:pPr/>
              <a:t>17/09/2018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534B-666D-4E0D-9F38-0B922C66E8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633487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8880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4335" y="2063396"/>
            <a:ext cx="2482596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8880" y="4389288"/>
            <a:ext cx="2482596" cy="98529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805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176999" y="2063396"/>
            <a:ext cx="2482596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176998" y="4389286"/>
            <a:ext cx="2483655" cy="9853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670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26614" y="2063394"/>
            <a:ext cx="2482596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26614" y="4389284"/>
            <a:ext cx="2482596" cy="98530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C90-FA2E-408F-B9A1-68932726A5C3}" type="datetimeFigureOut">
              <a:rPr lang="it-IT" smtClean="0"/>
              <a:pPr/>
              <a:t>17/09/2018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534B-666D-4E0D-9F38-0B922C66E8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365738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2063396"/>
            <a:ext cx="7796030" cy="3311190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C90-FA2E-408F-B9A1-68932726A5C3}" type="datetimeFigureOut">
              <a:rPr lang="it-IT" smtClean="0"/>
              <a:pPr/>
              <a:t>17/09/2018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534B-666D-4E0D-9F38-0B922C66E8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2353035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1896" y="685801"/>
            <a:ext cx="1698485" cy="46887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685801"/>
            <a:ext cx="5928323" cy="4688785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C90-FA2E-408F-B9A1-68932726A5C3}" type="datetimeFigureOut">
              <a:rPr lang="it-IT" smtClean="0"/>
              <a:pPr/>
              <a:t>17/09/2018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534B-666D-4E0D-9F38-0B922C66E8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617515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C90-FA2E-408F-B9A1-68932726A5C3}" type="datetimeFigureOut">
              <a:rPr lang="it-IT" smtClean="0"/>
              <a:pPr/>
              <a:t>17/09/2018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534B-666D-4E0D-9F38-0B922C66E8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286042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319348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3742267"/>
            <a:ext cx="7796030" cy="163961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C90-FA2E-408F-B9A1-68932726A5C3}" type="datetimeFigureOut">
              <a:rPr lang="it-IT" smtClean="0"/>
              <a:pPr/>
              <a:t>17/09/2018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534B-666D-4E0D-9F38-0B922C66E8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64214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115814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3816536" cy="3311189"/>
          </a:xfrm>
        </p:spPr>
        <p:txBody>
          <a:bodyPr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2063396"/>
            <a:ext cx="3814904" cy="3311189"/>
          </a:xfrm>
        </p:spPr>
        <p:txBody>
          <a:bodyPr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C90-FA2E-408F-B9A1-68932726A5C3}" type="datetimeFigureOut">
              <a:rPr lang="it-IT" smtClean="0"/>
              <a:pPr/>
              <a:t>17/09/2018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534B-666D-4E0D-9F38-0B922C66E8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881195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6030" cy="115814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569" y="2063396"/>
            <a:ext cx="3591317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4352" y="2861733"/>
            <a:ext cx="3816534" cy="2512852"/>
          </a:xfrm>
        </p:spPr>
        <p:txBody>
          <a:bodyPr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340" y="2063396"/>
            <a:ext cx="3596671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495477" y="2861733"/>
            <a:ext cx="3816535" cy="2512852"/>
          </a:xfrm>
        </p:spPr>
        <p:txBody>
          <a:bodyPr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C90-FA2E-408F-B9A1-68932726A5C3}" type="datetimeFigureOut">
              <a:rPr lang="it-IT" smtClean="0"/>
              <a:pPr/>
              <a:t>17/09/2018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534B-666D-4E0D-9F38-0B922C66E8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04243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C90-FA2E-408F-B9A1-68932726A5C3}" type="datetimeFigureOut">
              <a:rPr lang="it-IT" smtClean="0"/>
              <a:pPr/>
              <a:t>17/09/2018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534B-666D-4E0D-9F38-0B922C66E8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229583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C90-FA2E-408F-B9A1-68932726A5C3}" type="datetimeFigureOut">
              <a:rPr lang="it-IT" smtClean="0"/>
              <a:pPr/>
              <a:t>17/09/2018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534B-666D-4E0D-9F38-0B922C66E8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33952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32" y="685800"/>
            <a:ext cx="3095145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784600" y="685801"/>
            <a:ext cx="4525781" cy="4688785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32" y="2709053"/>
            <a:ext cx="3095146" cy="2665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C90-FA2E-408F-B9A1-68932726A5C3}" type="datetimeFigureOut">
              <a:rPr lang="it-IT" smtClean="0"/>
              <a:pPr/>
              <a:t>17/09/2018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534B-666D-4E0D-9F38-0B922C66E8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64524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4408172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7740" y="1"/>
            <a:ext cx="3162641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2709053"/>
            <a:ext cx="4408171" cy="236248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C90-FA2E-408F-B9A1-68932726A5C3}" type="datetimeFigureOut">
              <a:rPr lang="it-IT" smtClean="0"/>
              <a:pPr/>
              <a:t>17/09/2018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534B-666D-4E0D-9F38-0B922C66E8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737007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1"/>
            <a:ext cx="9004013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063396"/>
            <a:ext cx="7797662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5757334"/>
            <a:ext cx="283845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80C6C90-FA2E-408F-B9A1-68932726A5C3}" type="datetimeFigureOut">
              <a:rPr lang="it-IT" smtClean="0"/>
              <a:pPr/>
              <a:t>17/09/2018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757334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5757334"/>
            <a:ext cx="68039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888534B-666D-4E0D-9F38-0B922C66E8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571493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0541015">
            <a:off x="420153" y="704728"/>
            <a:ext cx="7533524" cy="276652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Sottosopra				</a:t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 rot="21299592">
            <a:off x="554462" y="3446830"/>
            <a:ext cx="7512060" cy="550333"/>
          </a:xfrm>
        </p:spPr>
        <p:txBody>
          <a:bodyPr/>
          <a:lstStyle/>
          <a:p>
            <a:r>
              <a:rPr lang="it-IT" dirty="0" smtClean="0"/>
              <a:t>DIAMO I NUMERI???</a:t>
            </a:r>
            <a:endParaRPr lang="it-IT" dirty="0"/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 rot="21420000">
            <a:off x="466607" y="4604689"/>
            <a:ext cx="7694516" cy="18609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2400" kern="1200" cap="all" baseline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Genova 5-8 luglio 2016</a:t>
            </a:r>
          </a:p>
          <a:p>
            <a:r>
              <a:rPr lang="it-IT" dirty="0"/>
              <a:t>Cantieri per la </a:t>
            </a:r>
            <a:r>
              <a:rPr lang="it-IT" dirty="0" smtClean="0"/>
              <a:t>formazione</a:t>
            </a:r>
          </a:p>
          <a:p>
            <a:pPr>
              <a:spcBef>
                <a:spcPts val="2400"/>
              </a:spcBef>
            </a:pPr>
            <a:endParaRPr lang="it-IT" sz="1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2400"/>
              </a:spcBef>
            </a:pPr>
            <a:r>
              <a:rPr lang="it-IT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cura di </a:t>
            </a:r>
            <a:r>
              <a:rPr lang="it-IT" sz="1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luciA</a:t>
            </a:r>
            <a:r>
              <a:rPr lang="it-IT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it-IT" sz="1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leporatti</a:t>
            </a:r>
            <a:endParaRPr lang="it-IT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1026" name="Picture 2" descr="http://www.mce-fimem.it/wp-content/uploads/2016/03/image-e1464410776749-150x100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26592">
            <a:off x="6084803" y="135439"/>
            <a:ext cx="1428750" cy="952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mce-fimem.it/wp-content/uploads/2015/02/logoMCEbl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71754">
            <a:off x="326059" y="530942"/>
            <a:ext cx="934014" cy="8996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611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iscritti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3"/>
          </p:nvPr>
        </p:nvSpPr>
        <p:spPr>
          <a:xfrm>
            <a:off x="332090" y="1938846"/>
            <a:ext cx="7796030" cy="3673066"/>
          </a:xfrm>
        </p:spPr>
        <p:txBody>
          <a:bodyPr>
            <a:normAutofit/>
          </a:bodyPr>
          <a:lstStyle/>
          <a:p>
            <a:r>
              <a:rPr lang="it-IT" dirty="0" smtClean="0"/>
              <a:t>110 iscritti, 94 donne e 16 uomini</a:t>
            </a:r>
          </a:p>
          <a:p>
            <a:endParaRPr lang="it-IT" dirty="0" smtClean="0"/>
          </a:p>
          <a:p>
            <a:r>
              <a:rPr lang="it-IT" dirty="0" smtClean="0"/>
              <a:t>32 iscritti (29%)  fanno parte del </a:t>
            </a:r>
            <a:r>
              <a:rPr lang="it-IT" dirty="0" err="1" smtClean="0"/>
              <a:t>mce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/>
              <a:t>20 membri dello staff</a:t>
            </a:r>
          </a:p>
          <a:p>
            <a:endParaRPr lang="it-IT" dirty="0"/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514351" y="5722998"/>
            <a:ext cx="7512060" cy="5503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2400" kern="1200" cap="all" baseline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Genova 5-8 luglio 2016</a:t>
            </a:r>
            <a:endParaRPr lang="it-IT" dirty="0"/>
          </a:p>
        </p:txBody>
      </p:sp>
      <p:pic>
        <p:nvPicPr>
          <p:cNvPr id="7" name="Picture 2" descr="http://www.mce-fimem.it/wp-content/uploads/2016/03/image-e1464410776749-150x100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26592">
            <a:off x="6984455" y="209551"/>
            <a:ext cx="1428750" cy="952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uppo 14"/>
          <p:cNvGrpSpPr/>
          <p:nvPr/>
        </p:nvGrpSpPr>
        <p:grpSpPr>
          <a:xfrm>
            <a:off x="5065364" y="2081910"/>
            <a:ext cx="3246649" cy="948681"/>
            <a:chOff x="5126869" y="2314451"/>
            <a:chExt cx="3246649" cy="948681"/>
          </a:xfrm>
        </p:grpSpPr>
        <p:pic>
          <p:nvPicPr>
            <p:cNvPr id="1026" name="Picture 2" descr="http://www.associazionelatorre.com/wp-content/uploads/2012/02/maschio_femmina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47201" t="4178"/>
            <a:stretch/>
          </p:blipFill>
          <p:spPr bwMode="auto">
            <a:xfrm>
              <a:off x="5126869" y="2332886"/>
              <a:ext cx="501986" cy="91102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www.associazionelatorre.com/wp-content/uploads/2012/02/maschio_femmina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46666"/>
            <a:stretch/>
          </p:blipFill>
          <p:spPr bwMode="auto">
            <a:xfrm>
              <a:off x="5610562" y="2323668"/>
              <a:ext cx="490795" cy="9202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http://www.associazionelatorre.com/wp-content/uploads/2012/02/maschio_femmina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46666"/>
            <a:stretch/>
          </p:blipFill>
          <p:spPr bwMode="auto">
            <a:xfrm>
              <a:off x="6099123" y="2332886"/>
              <a:ext cx="490795" cy="9202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http://www.associazionelatorre.com/wp-content/uploads/2012/02/maschio_femmina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46666"/>
            <a:stretch/>
          </p:blipFill>
          <p:spPr bwMode="auto">
            <a:xfrm>
              <a:off x="7004137" y="2342894"/>
              <a:ext cx="490795" cy="9202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http://www.associazionelatorre.com/wp-content/uploads/2012/02/maschio_femmina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46666"/>
            <a:stretch/>
          </p:blipFill>
          <p:spPr bwMode="auto">
            <a:xfrm>
              <a:off x="7453432" y="2342894"/>
              <a:ext cx="490795" cy="9202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http://www.associazionelatorre.com/wp-content/uploads/2012/02/maschio_femmina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46666"/>
            <a:stretch/>
          </p:blipFill>
          <p:spPr bwMode="auto">
            <a:xfrm>
              <a:off x="7882723" y="2342894"/>
              <a:ext cx="490795" cy="9202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http://www.associazionelatorre.com/wp-content/uploads/2012/02/maschio_femmina.jp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t="-2003" r="49016"/>
            <a:stretch/>
          </p:blipFill>
          <p:spPr bwMode="auto">
            <a:xfrm>
              <a:off x="6472329" y="2314451"/>
              <a:ext cx="562179" cy="93867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67091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4351" y="103643"/>
            <a:ext cx="7797662" cy="1151965"/>
          </a:xfrm>
        </p:spPr>
        <p:txBody>
          <a:bodyPr/>
          <a:lstStyle/>
          <a:p>
            <a:r>
              <a:rPr lang="it-IT" dirty="0" smtClean="0"/>
              <a:t>Gli iscritti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3"/>
          </p:nvPr>
        </p:nvSpPr>
        <p:spPr>
          <a:xfrm>
            <a:off x="309716" y="1687994"/>
            <a:ext cx="4218039" cy="1320631"/>
          </a:xfrm>
        </p:spPr>
        <p:txBody>
          <a:bodyPr>
            <a:noAutofit/>
          </a:bodyPr>
          <a:lstStyle/>
          <a:p>
            <a:endParaRPr lang="it-IT" dirty="0" smtClean="0"/>
          </a:p>
          <a:p>
            <a:r>
              <a:rPr lang="it-IT" sz="1400" dirty="0" smtClean="0"/>
              <a:t>ETA’ MEDIA = 45 ANNI, </a:t>
            </a:r>
          </a:p>
          <a:p>
            <a:r>
              <a:rPr lang="it-IT" sz="1400" dirty="0" err="1" smtClean="0"/>
              <a:t>Eta’</a:t>
            </a:r>
            <a:r>
              <a:rPr lang="it-IT" sz="1400" dirty="0" smtClean="0"/>
              <a:t> minima = 23 anni</a:t>
            </a:r>
          </a:p>
          <a:p>
            <a:r>
              <a:rPr lang="it-IT" sz="1400" dirty="0" smtClean="0"/>
              <a:t>Età  massima = 62.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514351" y="5722998"/>
            <a:ext cx="7512060" cy="5503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2400" kern="1200" cap="all" baseline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Genova 5-8 luglio 2016</a:t>
            </a:r>
            <a:endParaRPr lang="it-IT" dirty="0"/>
          </a:p>
        </p:txBody>
      </p:sp>
      <p:pic>
        <p:nvPicPr>
          <p:cNvPr id="7" name="Picture 2" descr="http://www.mce-fimem.it/wp-content/uploads/2016/03/image-e1464410776749-150x100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26592">
            <a:off x="6984455" y="209551"/>
            <a:ext cx="1428750" cy="952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59718727"/>
              </p:ext>
            </p:extLst>
          </p:nvPr>
        </p:nvGraphicFramePr>
        <p:xfrm>
          <a:off x="191729" y="3021260"/>
          <a:ext cx="3921309" cy="20287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5063">
                  <a:extLst>
                    <a:ext uri="{9D8B030D-6E8A-4147-A177-3AD203B41FA5}">
                      <a16:colId xmlns:a16="http://schemas.microsoft.com/office/drawing/2014/main" xmlns="" val="645230604"/>
                    </a:ext>
                  </a:extLst>
                </a:gridCol>
                <a:gridCol w="1616844">
                  <a:extLst>
                    <a:ext uri="{9D8B030D-6E8A-4147-A177-3AD203B41FA5}">
                      <a16:colId xmlns:a16="http://schemas.microsoft.com/office/drawing/2014/main" xmlns="" val="3534348501"/>
                    </a:ext>
                  </a:extLst>
                </a:gridCol>
                <a:gridCol w="1189402">
                  <a:extLst>
                    <a:ext uri="{9D8B030D-6E8A-4147-A177-3AD203B41FA5}">
                      <a16:colId xmlns:a16="http://schemas.microsoft.com/office/drawing/2014/main" xmlns="" val="3459502433"/>
                    </a:ext>
                  </a:extLst>
                </a:gridCol>
              </a:tblGrid>
              <a:tr h="46484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Fascia di età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Iscritti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sul totale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16689052"/>
                  </a:ext>
                </a:extLst>
              </a:tr>
              <a:tr h="25682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15-24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76385941"/>
                  </a:ext>
                </a:extLst>
              </a:tr>
              <a:tr h="25682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25-44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82646227"/>
                  </a:ext>
                </a:extLst>
              </a:tr>
              <a:tr h="25682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45-60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12904627"/>
                  </a:ext>
                </a:extLst>
              </a:tr>
              <a:tr h="25682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&gt;60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72818549"/>
                  </a:ext>
                </a:extLst>
              </a:tr>
              <a:tr h="27983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9544207"/>
                  </a:ext>
                </a:extLst>
              </a:tr>
              <a:tr h="25682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34779974"/>
                  </a:ext>
                </a:extLst>
              </a:tr>
            </a:tbl>
          </a:graphicData>
        </a:graphic>
      </p:graphicFrame>
      <p:pic>
        <p:nvPicPr>
          <p:cNvPr id="10" name="Immagin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12243" y="1687994"/>
            <a:ext cx="3014168" cy="348075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9991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4351" y="247154"/>
            <a:ext cx="7797662" cy="1151965"/>
          </a:xfrm>
        </p:spPr>
        <p:txBody>
          <a:bodyPr/>
          <a:lstStyle/>
          <a:p>
            <a:r>
              <a:rPr lang="it-IT" sz="3200" dirty="0" smtClean="0"/>
              <a:t>Gli iscritti: </a:t>
            </a:r>
            <a:br>
              <a:rPr lang="it-IT" sz="3200" dirty="0" smtClean="0"/>
            </a:br>
            <a:r>
              <a:rPr lang="it-IT" sz="3200" cap="none" dirty="0" smtClean="0"/>
              <a:t>provenienza geografica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3"/>
          </p:nvPr>
        </p:nvSpPr>
        <p:spPr>
          <a:xfrm>
            <a:off x="515983" y="2124787"/>
            <a:ext cx="7796030" cy="3311189"/>
          </a:xfrm>
        </p:spPr>
        <p:txBody>
          <a:bodyPr/>
          <a:lstStyle/>
          <a:p>
            <a:r>
              <a:rPr lang="it-IT" dirty="0" smtClean="0"/>
              <a:t>101  (92%) </a:t>
            </a:r>
            <a:r>
              <a:rPr lang="it-IT" cap="none" dirty="0" smtClean="0"/>
              <a:t>sono italiani,  8 svizzeri</a:t>
            </a:r>
          </a:p>
          <a:p>
            <a:r>
              <a:rPr lang="it-IT" cap="none" dirty="0" smtClean="0"/>
              <a:t>Il 55% (60 partecipanti) sono liguri</a:t>
            </a:r>
          </a:p>
          <a:p>
            <a:r>
              <a:rPr lang="it-IT" cap="none" dirty="0" smtClean="0"/>
              <a:t>Le province più rappresentate sono: Genova (56), Chieti (6), Roma (6), Pisa (4), Savona (4)</a:t>
            </a:r>
          </a:p>
          <a:p>
            <a:endParaRPr lang="it-IT" cap="none" dirty="0" smtClean="0"/>
          </a:p>
          <a:p>
            <a:endParaRPr lang="it-IT" dirty="0"/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514351" y="5722998"/>
            <a:ext cx="7512060" cy="5503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2400" kern="1200" cap="all" baseline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Genova 5-8 luglio 2016</a:t>
            </a:r>
            <a:endParaRPr lang="it-IT" dirty="0"/>
          </a:p>
        </p:txBody>
      </p:sp>
      <p:pic>
        <p:nvPicPr>
          <p:cNvPr id="7" name="Picture 2" descr="http://www.mce-fimem.it/wp-content/uploads/2016/03/image-e1464410776749-150x100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26592">
            <a:off x="6984455" y="209551"/>
            <a:ext cx="1428750" cy="952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527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mce-fimem.it/wp-content/uploads/2016/03/image-e1464410776749-150x100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26592">
            <a:off x="6984455" y="209551"/>
            <a:ext cx="1428750" cy="952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514351" y="5733711"/>
            <a:ext cx="7512060" cy="5503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2400" kern="1200" cap="all" baseline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Genova 5-8 luglio 2016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61124571"/>
              </p:ext>
            </p:extLst>
          </p:nvPr>
        </p:nvGraphicFramePr>
        <p:xfrm>
          <a:off x="4447936" y="1795489"/>
          <a:ext cx="3864077" cy="35528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3997">
                  <a:extLst>
                    <a:ext uri="{9D8B030D-6E8A-4147-A177-3AD203B41FA5}">
                      <a16:colId xmlns:a16="http://schemas.microsoft.com/office/drawing/2014/main" xmlns="" val="2150653362"/>
                    </a:ext>
                  </a:extLst>
                </a:gridCol>
                <a:gridCol w="1780080">
                  <a:extLst>
                    <a:ext uri="{9D8B030D-6E8A-4147-A177-3AD203B41FA5}">
                      <a16:colId xmlns:a16="http://schemas.microsoft.com/office/drawing/2014/main" xmlns="" val="2828896819"/>
                    </a:ext>
                  </a:extLst>
                </a:gridCol>
              </a:tblGrid>
              <a:tr h="19519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Regione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Numero di iscritti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83132079"/>
                  </a:ext>
                </a:extLst>
              </a:tr>
              <a:tr h="27692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Liguria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37758973"/>
                  </a:ext>
                </a:extLst>
              </a:tr>
              <a:tr h="27692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Toscana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34975511"/>
                  </a:ext>
                </a:extLst>
              </a:tr>
              <a:tr h="27692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Piemonte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63225673"/>
                  </a:ext>
                </a:extLst>
              </a:tr>
              <a:tr h="27692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Lazio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42927661"/>
                  </a:ext>
                </a:extLst>
              </a:tr>
              <a:tr h="27692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Abruzzo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05048492"/>
                  </a:ext>
                </a:extLst>
              </a:tr>
              <a:tr h="27692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Emilia-Romagna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11498583"/>
                  </a:ext>
                </a:extLst>
              </a:tr>
              <a:tr h="27692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Veneto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3446188"/>
                  </a:ext>
                </a:extLst>
              </a:tr>
              <a:tr h="27692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Sardegna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76340728"/>
                  </a:ext>
                </a:extLst>
              </a:tr>
              <a:tr h="27692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Lombardia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69181449"/>
                  </a:ext>
                </a:extLst>
              </a:tr>
              <a:tr h="27692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Puglia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94539945"/>
                  </a:ext>
                </a:extLst>
              </a:tr>
              <a:tr h="27692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74477897"/>
                  </a:ext>
                </a:extLst>
              </a:tr>
              <a:tr h="8829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35074787"/>
                  </a:ext>
                </a:extLst>
              </a:tr>
            </a:tbl>
          </a:graphicData>
        </a:graphic>
      </p:graphicFrame>
      <p:sp>
        <p:nvSpPr>
          <p:cNvPr id="10" name="Titolo 1"/>
          <p:cNvSpPr>
            <a:spLocks noGrp="1"/>
          </p:cNvSpPr>
          <p:nvPr>
            <p:ph type="title"/>
          </p:nvPr>
        </p:nvSpPr>
        <p:spPr>
          <a:xfrm>
            <a:off x="514351" y="115994"/>
            <a:ext cx="7797662" cy="1151965"/>
          </a:xfrm>
        </p:spPr>
        <p:txBody>
          <a:bodyPr/>
          <a:lstStyle/>
          <a:p>
            <a:r>
              <a:rPr lang="it-IT" sz="3200" dirty="0" smtClean="0"/>
              <a:t>Gli iscritti: </a:t>
            </a:r>
            <a:br>
              <a:rPr lang="it-IT" sz="3200" dirty="0" smtClean="0"/>
            </a:br>
            <a:r>
              <a:rPr lang="it-IT" sz="3200" cap="none" dirty="0" smtClean="0"/>
              <a:t>provenienza geografica</a:t>
            </a:r>
            <a:endParaRPr lang="it-IT" sz="3200" dirty="0"/>
          </a:p>
        </p:txBody>
      </p:sp>
      <p:grpSp>
        <p:nvGrpSpPr>
          <p:cNvPr id="9" name="Gruppo 8"/>
          <p:cNvGrpSpPr/>
          <p:nvPr/>
        </p:nvGrpSpPr>
        <p:grpSpPr>
          <a:xfrm>
            <a:off x="514351" y="1511106"/>
            <a:ext cx="3443026" cy="3837266"/>
            <a:chOff x="514351" y="1511106"/>
            <a:chExt cx="3443026" cy="3837266"/>
          </a:xfrm>
        </p:grpSpPr>
        <p:pic>
          <p:nvPicPr>
            <p:cNvPr id="4" name="Immagine 3"/>
            <p:cNvPicPr>
              <a:picLocks noChangeAspect="1"/>
            </p:cNvPicPr>
            <p:nvPr/>
          </p:nvPicPr>
          <p:blipFill rotWithShape="1">
            <a:blip r:embed="rId3" cstate="print"/>
            <a:srcRect l="28348" t="2100" r="28677" b="13390"/>
            <a:stretch/>
          </p:blipFill>
          <p:spPr>
            <a:xfrm>
              <a:off x="514351" y="1511106"/>
              <a:ext cx="3443026" cy="3837266"/>
            </a:xfrm>
            <a:prstGeom prst="rect">
              <a:avLst/>
            </a:prstGeom>
          </p:spPr>
        </p:pic>
        <p:pic>
          <p:nvPicPr>
            <p:cNvPr id="5" name="Immagine 4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71577" y="1578213"/>
              <a:ext cx="685800" cy="14001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249778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4351" y="228601"/>
            <a:ext cx="7797662" cy="1151965"/>
          </a:xfrm>
        </p:spPr>
        <p:txBody>
          <a:bodyPr/>
          <a:lstStyle/>
          <a:p>
            <a:r>
              <a:rPr lang="it-IT" sz="3200" dirty="0" smtClean="0"/>
              <a:t>Gli iscritti: </a:t>
            </a:r>
            <a:br>
              <a:rPr lang="it-IT" sz="3200" dirty="0" smtClean="0"/>
            </a:br>
            <a:r>
              <a:rPr lang="it-IT" sz="3200" cap="none" dirty="0" smtClean="0"/>
              <a:t>profilo professionale</a:t>
            </a:r>
            <a:endParaRPr lang="it-IT" sz="3200" dirty="0"/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514351" y="5722998"/>
            <a:ext cx="7512060" cy="5503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2400" kern="1200" cap="all" baseline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Genova 5-8 luglio 2016</a:t>
            </a:r>
            <a:endParaRPr lang="it-IT" dirty="0"/>
          </a:p>
        </p:txBody>
      </p:sp>
      <p:pic>
        <p:nvPicPr>
          <p:cNvPr id="7" name="Picture 2" descr="http://www.mce-fimem.it/wp-content/uploads/2016/03/image-e1464410776749-150x100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26592">
            <a:off x="6984455" y="209551"/>
            <a:ext cx="1428750" cy="952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69502383"/>
              </p:ext>
            </p:extLst>
          </p:nvPr>
        </p:nvGraphicFramePr>
        <p:xfrm>
          <a:off x="248880" y="1566925"/>
          <a:ext cx="3659443" cy="2819400"/>
        </p:xfrm>
        <a:graphic>
          <a:graphicData uri="http://schemas.openxmlformats.org/drawingml/2006/table">
            <a:tbl>
              <a:tblPr/>
              <a:tblGrid>
                <a:gridCol w="1570141">
                  <a:extLst>
                    <a:ext uri="{9D8B030D-6E8A-4147-A177-3AD203B41FA5}">
                      <a16:colId xmlns:a16="http://schemas.microsoft.com/office/drawing/2014/main" xmlns="" val="2040761613"/>
                    </a:ext>
                  </a:extLst>
                </a:gridCol>
                <a:gridCol w="963770">
                  <a:extLst>
                    <a:ext uri="{9D8B030D-6E8A-4147-A177-3AD203B41FA5}">
                      <a16:colId xmlns:a16="http://schemas.microsoft.com/office/drawing/2014/main" xmlns="" val="1882685166"/>
                    </a:ext>
                  </a:extLst>
                </a:gridCol>
                <a:gridCol w="1125532">
                  <a:extLst>
                    <a:ext uri="{9D8B030D-6E8A-4147-A177-3AD203B41FA5}">
                      <a16:colId xmlns:a16="http://schemas.microsoft.com/office/drawing/2014/main" xmlns="" val="3492959030"/>
                    </a:ext>
                  </a:extLst>
                </a:gridCol>
              </a:tblGrid>
              <a:tr h="3409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Professione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Iscritti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Numero di iscritti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63180847"/>
                  </a:ext>
                </a:extLst>
              </a:tr>
              <a:tr h="17336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Insegnante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49038371"/>
                  </a:ext>
                </a:extLst>
              </a:tr>
              <a:tr h="3409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Insegnate di sostegno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3099337"/>
                  </a:ext>
                </a:extLst>
              </a:tr>
              <a:tr h="17336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Educatore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32205455"/>
                  </a:ext>
                </a:extLst>
              </a:tr>
              <a:tr h="17336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83121957"/>
                  </a:ext>
                </a:extLst>
              </a:tr>
              <a:tr h="17336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90786071"/>
                  </a:ext>
                </a:extLst>
              </a:tr>
              <a:tr h="17336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1405400"/>
                  </a:ext>
                </a:extLst>
              </a:tr>
              <a:tr h="17336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04153098"/>
                  </a:ext>
                </a:extLst>
              </a:tr>
            </a:tbl>
          </a:graphicData>
        </a:graphic>
      </p:graphicFrame>
      <p:sp>
        <p:nvSpPr>
          <p:cNvPr id="13" name="Rettangolo 12"/>
          <p:cNvSpPr/>
          <p:nvPr/>
        </p:nvSpPr>
        <p:spPr>
          <a:xfrm>
            <a:off x="248880" y="4731496"/>
            <a:ext cx="82376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53 insegnati sono di scuola primaria, 9 della scuola dell’infanzia, 5 della scuola secondaria di I grado,  3 di II grado.</a:t>
            </a:r>
            <a:endParaRPr lang="it-IT" dirty="0"/>
          </a:p>
        </p:txBody>
      </p:sp>
      <p:pic>
        <p:nvPicPr>
          <p:cNvPr id="14" name="Immagine 1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536" r="17303"/>
          <a:stretch/>
        </p:blipFill>
        <p:spPr bwMode="auto">
          <a:xfrm>
            <a:off x="4076800" y="1600779"/>
            <a:ext cx="4409768" cy="27336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7469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vento">
  <a:themeElements>
    <a:clrScheme name="Evento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Evento">
      <a:majorFont>
        <a:latin typeface="Impac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vento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in Event" id="{AC372BB4-D83D-411E-B849-B641926BA760}" vid="{F1EFBDE3-1A95-4E3D-81AD-1F53D65BEA0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TM04033927[[fn=Evento]]</Template>
  <TotalTime>186</TotalTime>
  <Words>256</Words>
  <Application>Microsoft Office PowerPoint</Application>
  <PresentationFormat>Presentazione su schermo (4:3)</PresentationFormat>
  <Paragraphs>102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Evento</vt:lpstr>
      <vt:lpstr>Sottosopra      </vt:lpstr>
      <vt:lpstr>Gli iscritti</vt:lpstr>
      <vt:lpstr>Gli iscritti</vt:lpstr>
      <vt:lpstr>Gli iscritti:  provenienza geografica</vt:lpstr>
      <vt:lpstr>Gli iscritti:  provenienza geografica</vt:lpstr>
      <vt:lpstr>Gli iscritti:  profilo professionale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Sottosopra</dc:title>
  <dc:creator>Lucia Leporatti</dc:creator>
  <cp:lastModifiedBy>Domenico</cp:lastModifiedBy>
  <cp:revision>16</cp:revision>
  <dcterms:created xsi:type="dcterms:W3CDTF">2016-06-21T18:53:38Z</dcterms:created>
  <dcterms:modified xsi:type="dcterms:W3CDTF">2018-09-17T15:37:27Z</dcterms:modified>
</cp:coreProperties>
</file>